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5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rgbClr val="E8ECE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rgbClr val="F5F7F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Productions</c:v>
                </c:pt>
                <c:pt idx="1">
                  <c:v>Brands</c:v>
                </c:pt>
                <c:pt idx="2">
                  <c:v>Int'l Campaigns</c:v>
                </c:pt>
                <c:pt idx="3">
                  <c:v>Music Videos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135</c:v>
                </c:pt>
                <c:pt idx="1">
                  <c:v>50</c:v>
                </c:pt>
                <c:pt idx="2">
                  <c:v>32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32-6940-BA4F-E25197B756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5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2A2C30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BA3A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solidFill>
          <a:srgbClr val="0A0A0C">
            <a:alpha val="0"/>
          </a:srgbClr>
        </a:solidFill>
        <a:ln>
          <a:noFill/>
        </a:ln>
        <a:effectLst/>
      </c:spPr>
    </c:plotArea>
    <c:plotVisOnly val="1"/>
    <c:dispBlanksAs val="span"/>
    <c:showDLblsOverMax val="1"/>
  </c:chart>
  <c:spPr>
    <a:solidFill>
      <a:srgbClr val="0A0A0C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516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502920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/home/claude/marcom/assets/logo-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678942"/>
            <a:ext cx="301752" cy="1508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61288" y="50292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150" dirty="0">
                <a:solidFill>
                  <a:srgbClr val="F5F7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02920" y="19659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CODE MEETS CINEMA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02920" y="23317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WHERE PIXELS DIRECT STORIES.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502920" y="315468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B9C0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Production Partner to Creative Agency.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02920" y="365760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engineer products. We direct stories. Nine years of verified production execution, an in-house team across every discipline, and the creative practice we're building on top of it.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02920" y="4892040"/>
            <a:ext cx="0" cy="86868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67512" y="48920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135+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667512" y="542239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5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PRODUCTIONS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017520" y="4892040"/>
            <a:ext cx="0" cy="86868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182112" y="48920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50+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3182112" y="542239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5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BRANDS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5532120" y="4892040"/>
            <a:ext cx="0" cy="86868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696712" y="48920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9+</a:t>
            </a:r>
            <a:endParaRPr lang="en-US" sz="3000" dirty="0"/>
          </a:p>
        </p:txBody>
      </p:sp>
      <p:sp>
        <p:nvSpPr>
          <p:cNvPr id="17" name="Text 14"/>
          <p:cNvSpPr/>
          <p:nvPr/>
        </p:nvSpPr>
        <p:spPr>
          <a:xfrm>
            <a:off x="5696712" y="542239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5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YEARS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8046720" y="4892040"/>
            <a:ext cx="0" cy="86868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8211312" y="48920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000" dirty="0"/>
          </a:p>
        </p:txBody>
      </p:sp>
      <p:sp>
        <p:nvSpPr>
          <p:cNvPr id="20" name="Text 17"/>
          <p:cNvSpPr/>
          <p:nvPr/>
        </p:nvSpPr>
        <p:spPr>
          <a:xfrm>
            <a:off x="8211312" y="5422392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5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STUDIOS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8488375" y="629107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SEATTLE, WA  //  NEW DELHI, IN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IN_DEVELOPMENT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What We're Building Next.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02920" y="1298448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capability we're investing in at the front of the pipeline — where the idea is born, not just where it's filmed.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331720"/>
            <a:ext cx="3545738" cy="2788920"/>
          </a:xfrm>
          <a:prstGeom prst="roundRect">
            <a:avLst>
              <a:gd name="adj" fmla="val 2623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2624328"/>
            <a:ext cx="566928" cy="56692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icons/sparkles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80" y="2783068"/>
            <a:ext cx="249448" cy="2494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337560"/>
            <a:ext cx="29970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Concepting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3904488"/>
            <a:ext cx="299709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Translating a business or brand objective into a story worth telling — before a single shot is planned.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22978" y="2331720"/>
            <a:ext cx="3545738" cy="2788920"/>
          </a:xfrm>
          <a:prstGeom prst="roundRect">
            <a:avLst>
              <a:gd name="adj" fmla="val 2623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97298" y="2624328"/>
            <a:ext cx="566928" cy="56692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home/claude/marcom/icons/edi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6038" y="2783068"/>
            <a:ext cx="249448" cy="2494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97298" y="3337560"/>
            <a:ext cx="29970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Scriptwriting &amp; Narrative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597298" y="3904488"/>
            <a:ext cx="299709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an in-house writing capability to shape scripts, storylines and campaign arcs.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143037" y="2331720"/>
            <a:ext cx="3545738" cy="2788920"/>
          </a:xfrm>
          <a:prstGeom prst="roundRect">
            <a:avLst>
              <a:gd name="adj" fmla="val 2623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417357" y="2624328"/>
            <a:ext cx="566928" cy="56692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marcom/icons/grid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6097" y="2783068"/>
            <a:ext cx="249448" cy="2494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17357" y="3337560"/>
            <a:ext cx="299709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Idea-to-Board Development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417357" y="3904488"/>
            <a:ext cx="299709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Treatments, mood boards and storyboards that let a client see and approve the idea before production begins.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THE_STACK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One Partner, Idea to Screen.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2148840"/>
            <a:ext cx="3545738" cy="3977640"/>
          </a:xfrm>
          <a:prstGeom prst="roundRect">
            <a:avLst>
              <a:gd name="adj" fmla="val 2063"/>
            </a:avLst>
          </a:prstGeom>
          <a:solidFill>
            <a:srgbClr val="121214"/>
          </a:solidFill>
          <a:ln w="12700">
            <a:solidFill>
              <a:srgbClr val="E8ECEF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441448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marcom/icons/compass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59" y="2595067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496312"/>
            <a:ext cx="23570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 &amp; Creative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2247290" y="2002536"/>
            <a:ext cx="1600200" cy="292608"/>
          </a:xfrm>
          <a:prstGeom prst="roundRect">
            <a:avLst>
              <a:gd name="adj" fmla="val 50000"/>
            </a:avLst>
          </a:prstGeom>
          <a:solidFill>
            <a:srgbClr val="0A0A0C"/>
          </a:solidFill>
          <a:ln w="12700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2247290" y="2002536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1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DEVELOPMENT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777240" y="3154680"/>
            <a:ext cx="2997098" cy="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95528" y="3447288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05840" y="3267456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 Development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795528" y="4014216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05840" y="3834384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Scriptwriting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95528" y="4581144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1005840" y="4401312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Storytelling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795528" y="5148072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05840" y="4968240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&amp; Boards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4322978" y="2148840"/>
            <a:ext cx="3545738" cy="3977640"/>
          </a:xfrm>
          <a:prstGeom prst="roundRect">
            <a:avLst>
              <a:gd name="adj" fmla="val 2063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4597298" y="2441448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1" descr="/home/claude/marcom/icons/clapper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918" y="2595067"/>
            <a:ext cx="241402" cy="241402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5283098" y="2496312"/>
            <a:ext cx="23570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1500" dirty="0"/>
          </a:p>
        </p:txBody>
      </p:sp>
      <p:sp>
        <p:nvSpPr>
          <p:cNvPr id="23" name="Shape 19"/>
          <p:cNvSpPr/>
          <p:nvPr/>
        </p:nvSpPr>
        <p:spPr>
          <a:xfrm>
            <a:off x="4597298" y="3154680"/>
            <a:ext cx="2997098" cy="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4615586" y="3447288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4825898" y="3267456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Cinematography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4615586" y="4014216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4825898" y="3834384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Video (Veo 3)</a:t>
            </a:r>
            <a:endParaRPr lang="en-US" sz="1150" dirty="0"/>
          </a:p>
        </p:txBody>
      </p:sp>
      <p:sp>
        <p:nvSpPr>
          <p:cNvPr id="28" name="Shape 24"/>
          <p:cNvSpPr/>
          <p:nvPr/>
        </p:nvSpPr>
        <p:spPr>
          <a:xfrm>
            <a:off x="4615586" y="4581144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4825898" y="4401312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Films &amp; Music Videos</a:t>
            </a:r>
            <a:endParaRPr lang="en-US" sz="1150" dirty="0"/>
          </a:p>
        </p:txBody>
      </p:sp>
      <p:sp>
        <p:nvSpPr>
          <p:cNvPr id="30" name="Shape 26"/>
          <p:cNvSpPr/>
          <p:nvPr/>
        </p:nvSpPr>
        <p:spPr>
          <a:xfrm>
            <a:off x="4615586" y="5148072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4825898" y="4968240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Production</a:t>
            </a:r>
            <a:endParaRPr lang="en-US" sz="1150" dirty="0"/>
          </a:p>
        </p:txBody>
      </p:sp>
      <p:sp>
        <p:nvSpPr>
          <p:cNvPr id="32" name="Shape 28"/>
          <p:cNvSpPr/>
          <p:nvPr/>
        </p:nvSpPr>
        <p:spPr>
          <a:xfrm>
            <a:off x="8143037" y="2148840"/>
            <a:ext cx="3545738" cy="3977640"/>
          </a:xfrm>
          <a:prstGeom prst="roundRect">
            <a:avLst>
              <a:gd name="adj" fmla="val 2063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9"/>
          <p:cNvSpPr/>
          <p:nvPr/>
        </p:nvSpPr>
        <p:spPr>
          <a:xfrm>
            <a:off x="8417357" y="2441448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2" descr="/home/claude/marcom/icons/layers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0976" y="2595067"/>
            <a:ext cx="241402" cy="241402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9103157" y="2496312"/>
            <a:ext cx="23570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&amp; Delivery</a:t>
            </a:r>
            <a:endParaRPr lang="en-US" sz="1500" dirty="0"/>
          </a:p>
        </p:txBody>
      </p:sp>
      <p:sp>
        <p:nvSpPr>
          <p:cNvPr id="36" name="Shape 31"/>
          <p:cNvSpPr/>
          <p:nvPr/>
        </p:nvSpPr>
        <p:spPr>
          <a:xfrm>
            <a:off x="8417357" y="3154680"/>
            <a:ext cx="2997098" cy="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2"/>
          <p:cNvSpPr/>
          <p:nvPr/>
        </p:nvSpPr>
        <p:spPr>
          <a:xfrm>
            <a:off x="8435645" y="3447288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3"/>
          <p:cNvSpPr/>
          <p:nvPr/>
        </p:nvSpPr>
        <p:spPr>
          <a:xfrm>
            <a:off x="8645957" y="3267456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Editing &amp; Color Grading</a:t>
            </a:r>
            <a:endParaRPr lang="en-US" sz="1150" dirty="0"/>
          </a:p>
        </p:txBody>
      </p:sp>
      <p:sp>
        <p:nvSpPr>
          <p:cNvPr id="39" name="Shape 34"/>
          <p:cNvSpPr/>
          <p:nvPr/>
        </p:nvSpPr>
        <p:spPr>
          <a:xfrm>
            <a:off x="8435645" y="4014216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5"/>
          <p:cNvSpPr/>
          <p:nvPr/>
        </p:nvSpPr>
        <p:spPr>
          <a:xfrm>
            <a:off x="8645957" y="3834384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Motion Graphics</a:t>
            </a:r>
            <a:endParaRPr lang="en-US" sz="1150" dirty="0"/>
          </a:p>
        </p:txBody>
      </p:sp>
      <p:sp>
        <p:nvSpPr>
          <p:cNvPr id="41" name="Shape 36"/>
          <p:cNvSpPr/>
          <p:nvPr/>
        </p:nvSpPr>
        <p:spPr>
          <a:xfrm>
            <a:off x="8435645" y="4581144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7"/>
          <p:cNvSpPr/>
          <p:nvPr/>
        </p:nvSpPr>
        <p:spPr>
          <a:xfrm>
            <a:off x="8645957" y="4401312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 Design</a:t>
            </a:r>
            <a:endParaRPr lang="en-US" sz="1150" dirty="0"/>
          </a:p>
        </p:txBody>
      </p:sp>
      <p:sp>
        <p:nvSpPr>
          <p:cNvPr id="43" name="Shape 38"/>
          <p:cNvSpPr/>
          <p:nvPr/>
        </p:nvSpPr>
        <p:spPr>
          <a:xfrm>
            <a:off x="8435645" y="5148072"/>
            <a:ext cx="64008" cy="64008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Text 39"/>
          <p:cNvSpPr/>
          <p:nvPr/>
        </p:nvSpPr>
        <p:spPr>
          <a:xfrm>
            <a:off x="8645957" y="4968240"/>
            <a:ext cx="276849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Platform-Ready Delivery</a:t>
            </a:r>
            <a:endParaRPr lang="en-US" sz="1150" dirty="0"/>
          </a:p>
        </p:txBody>
      </p:sp>
      <p:sp>
        <p:nvSpPr>
          <p:cNvPr id="45" name="Text 40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46" name="Text 41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47" name="Text 42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IN_HOUSE_TEAM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One Roof. Every Discipline, In-House.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02920" y="1298448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freelanced pipeline, no outsourced departments — every stage of a production is run by our own crew.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148840"/>
            <a:ext cx="3557930" cy="1417320"/>
          </a:xfrm>
          <a:prstGeom prst="roundRect">
            <a:avLst>
              <a:gd name="adj" fmla="val 51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22376" y="2368296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icons/targe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194" y="2509114"/>
            <a:ext cx="221285" cy="22128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22376" y="2990088"/>
            <a:ext cx="311901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Creative &amp; Strategy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22376" y="3264408"/>
            <a:ext cx="31190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Concepting, scriptwriting and brand storytelling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316882" y="2148840"/>
            <a:ext cx="3557930" cy="1417320"/>
          </a:xfrm>
          <a:prstGeom prst="roundRect">
            <a:avLst>
              <a:gd name="adj" fmla="val 51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36338" y="2368296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home/claude/marcom/icons/camera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156" y="2509114"/>
            <a:ext cx="221285" cy="22128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36338" y="2990088"/>
            <a:ext cx="311901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 &amp; Cinematography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4536338" y="3264408"/>
            <a:ext cx="31190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Directors and DOPs leading every shoot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8130845" y="2148840"/>
            <a:ext cx="3557930" cy="1417320"/>
          </a:xfrm>
          <a:prstGeom prst="roundRect">
            <a:avLst>
              <a:gd name="adj" fmla="val 51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350301" y="2368296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marcom/icons/video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1118" y="2509114"/>
            <a:ext cx="221285" cy="22128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50301" y="2990088"/>
            <a:ext cx="311901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Crew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8350301" y="3264408"/>
            <a:ext cx="31190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 producers, coordinators &amp; on-set management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502920" y="3822192"/>
            <a:ext cx="3557930" cy="1417320"/>
          </a:xfrm>
          <a:prstGeom prst="roundRect">
            <a:avLst>
              <a:gd name="adj" fmla="val 51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722376" y="4041648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3" descr="/home/claude/marcom/icons/layers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194" y="4182466"/>
            <a:ext cx="221285" cy="22128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22376" y="4663440"/>
            <a:ext cx="311901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Post-Production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722376" y="4937760"/>
            <a:ext cx="31190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Editors, colorists, sound &amp; motion designers</a:t>
            </a:r>
            <a:endParaRPr lang="en-US" sz="950" dirty="0"/>
          </a:p>
        </p:txBody>
      </p:sp>
      <p:sp>
        <p:nvSpPr>
          <p:cNvPr id="25" name="Shape 19"/>
          <p:cNvSpPr/>
          <p:nvPr/>
        </p:nvSpPr>
        <p:spPr>
          <a:xfrm>
            <a:off x="4316882" y="3822192"/>
            <a:ext cx="3557930" cy="1417320"/>
          </a:xfrm>
          <a:prstGeom prst="roundRect">
            <a:avLst>
              <a:gd name="adj" fmla="val 51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4536338" y="4041648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4" descr="/home/claude/marcom/icons/code_whit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7156" y="4182466"/>
            <a:ext cx="221285" cy="221285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536338" y="4663440"/>
            <a:ext cx="311901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&amp; Web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4536338" y="4937760"/>
            <a:ext cx="31190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Developers building AI-powered digital products</a:t>
            </a:r>
            <a:endParaRPr lang="en-US" sz="950" dirty="0"/>
          </a:p>
        </p:txBody>
      </p:sp>
      <p:sp>
        <p:nvSpPr>
          <p:cNvPr id="30" name="Shape 23"/>
          <p:cNvSpPr/>
          <p:nvPr/>
        </p:nvSpPr>
        <p:spPr>
          <a:xfrm>
            <a:off x="8130845" y="3822192"/>
            <a:ext cx="3557930" cy="1417320"/>
          </a:xfrm>
          <a:prstGeom prst="roundRect">
            <a:avLst>
              <a:gd name="adj" fmla="val 51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8350301" y="4041648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5" descr="/home/claude/marcom/icons/headset_whit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1118" y="4182466"/>
            <a:ext cx="221285" cy="221285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350301" y="4663440"/>
            <a:ext cx="311901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 Servicing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8350301" y="4937760"/>
            <a:ext cx="311901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Dedicated account &amp; project leads, start to finish</a:t>
            </a:r>
            <a:endParaRPr lang="en-US" sz="950" dirty="0"/>
          </a:p>
        </p:txBody>
      </p:sp>
      <p:sp>
        <p:nvSpPr>
          <p:cNvPr id="35" name="Text 27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36" name="Text 28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37" name="Text 29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HOW_WE_WORK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From Brief to Broadcast — With a New First Step.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502920" y="2148840"/>
            <a:ext cx="2556434" cy="3977640"/>
          </a:xfrm>
          <a:prstGeom prst="roundRect">
            <a:avLst>
              <a:gd name="adj" fmla="val 2861"/>
            </a:avLst>
          </a:prstGeom>
          <a:solidFill>
            <a:srgbClr val="121214"/>
          </a:solidFill>
          <a:ln w="12700">
            <a:solidFill>
              <a:srgbClr val="E8ECEF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22376" y="240487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282114" y="2368296"/>
            <a:ext cx="475488" cy="47548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icons/flag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250" y="2501433"/>
            <a:ext cx="209215" cy="20921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85800" y="2002536"/>
            <a:ext cx="2190674" cy="274320"/>
          </a:xfrm>
          <a:prstGeom prst="roundRect">
            <a:avLst>
              <a:gd name="adj" fmla="val 50000"/>
            </a:avLst>
          </a:prstGeom>
          <a:solidFill>
            <a:srgbClr val="0A0A0C"/>
          </a:solidFill>
          <a:ln w="12700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85800" y="2002536"/>
            <a:ext cx="219067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6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DEVELOPMENT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722376" y="3017520"/>
            <a:ext cx="211752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 &amp; Strategy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722376" y="3657600"/>
            <a:ext cx="211752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define the story and the objective it serves — the capability we're building now.</a:t>
            </a:r>
            <a:endParaRPr lang="en-US" sz="1050" dirty="0"/>
          </a:p>
        </p:txBody>
      </p:sp>
      <p:pic>
        <p:nvPicPr>
          <p:cNvPr id="12" name="Image 1" descr="/home/claude/marcom/icons/arrowrigh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786" y="4037076"/>
            <a:ext cx="219456" cy="219456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3379394" y="2148840"/>
            <a:ext cx="2556434" cy="3977640"/>
          </a:xfrm>
          <a:prstGeom prst="roundRect">
            <a:avLst>
              <a:gd name="adj" fmla="val 2861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3598850" y="240487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00" dirty="0"/>
          </a:p>
        </p:txBody>
      </p:sp>
      <p:sp>
        <p:nvSpPr>
          <p:cNvPr id="15" name="Shape 11"/>
          <p:cNvSpPr/>
          <p:nvPr/>
        </p:nvSpPr>
        <p:spPr>
          <a:xfrm>
            <a:off x="5158588" y="2368296"/>
            <a:ext cx="475488" cy="47548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2" descr="/home/claude/marcom/icons/clipboard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724" y="2501433"/>
            <a:ext cx="209215" cy="20921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598850" y="3017520"/>
            <a:ext cx="211752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Pre-Production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3598850" y="3657600"/>
            <a:ext cx="211752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Scripting, casting, locations and boards, engineered for efficient shoots.</a:t>
            </a:r>
            <a:endParaRPr lang="en-US" sz="1050" dirty="0"/>
          </a:p>
        </p:txBody>
      </p:sp>
      <p:pic>
        <p:nvPicPr>
          <p:cNvPr id="19" name="Image 3" descr="/home/claude/marcom/icons/arrowrigh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3260" y="4037076"/>
            <a:ext cx="219456" cy="219456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6255868" y="2148840"/>
            <a:ext cx="2556434" cy="3977640"/>
          </a:xfrm>
          <a:prstGeom prst="roundRect">
            <a:avLst>
              <a:gd name="adj" fmla="val 2861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15"/>
          <p:cNvSpPr/>
          <p:nvPr/>
        </p:nvSpPr>
        <p:spPr>
          <a:xfrm>
            <a:off x="6475324" y="240487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00" dirty="0"/>
          </a:p>
        </p:txBody>
      </p:sp>
      <p:sp>
        <p:nvSpPr>
          <p:cNvPr id="22" name="Shape 16"/>
          <p:cNvSpPr/>
          <p:nvPr/>
        </p:nvSpPr>
        <p:spPr>
          <a:xfrm>
            <a:off x="8035061" y="2368296"/>
            <a:ext cx="475488" cy="47548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4" descr="/home/claude/marcom/icons/clapper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8198" y="2501433"/>
            <a:ext cx="209215" cy="20921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475324" y="3017520"/>
            <a:ext cx="211752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6475324" y="3657600"/>
            <a:ext cx="211752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Cinematography backed by AI-assisted tooling for faster, sharper turnarounds.</a:t>
            </a:r>
            <a:endParaRPr lang="en-US" sz="1050" dirty="0"/>
          </a:p>
        </p:txBody>
      </p:sp>
      <p:pic>
        <p:nvPicPr>
          <p:cNvPr id="26" name="Image 5" descr="/home/claude/marcom/icons/arrowrigh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9733" y="4037076"/>
            <a:ext cx="219456" cy="219456"/>
          </a:xfrm>
          <a:prstGeom prst="rect">
            <a:avLst/>
          </a:prstGeom>
        </p:spPr>
      </p:pic>
      <p:sp>
        <p:nvSpPr>
          <p:cNvPr id="27" name="Shape 19"/>
          <p:cNvSpPr/>
          <p:nvPr/>
        </p:nvSpPr>
        <p:spPr>
          <a:xfrm>
            <a:off x="9132341" y="2148840"/>
            <a:ext cx="2556434" cy="3977640"/>
          </a:xfrm>
          <a:prstGeom prst="roundRect">
            <a:avLst>
              <a:gd name="adj" fmla="val 2861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0"/>
          <p:cNvSpPr/>
          <p:nvPr/>
        </p:nvSpPr>
        <p:spPr>
          <a:xfrm>
            <a:off x="9351797" y="240487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200" dirty="0"/>
          </a:p>
        </p:txBody>
      </p:sp>
      <p:sp>
        <p:nvSpPr>
          <p:cNvPr id="29" name="Shape 21"/>
          <p:cNvSpPr/>
          <p:nvPr/>
        </p:nvSpPr>
        <p:spPr>
          <a:xfrm>
            <a:off x="10911535" y="2368296"/>
            <a:ext cx="475488" cy="47548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6" descr="/home/claude/marcom/icons/layers_whit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4672" y="2501433"/>
            <a:ext cx="209215" cy="209215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9351797" y="3017520"/>
            <a:ext cx="211752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&amp; Delivery</a:t>
            </a:r>
            <a:endParaRPr lang="en-US" sz="1450" dirty="0"/>
          </a:p>
        </p:txBody>
      </p:sp>
      <p:sp>
        <p:nvSpPr>
          <p:cNvPr id="32" name="Text 23"/>
          <p:cNvSpPr/>
          <p:nvPr/>
        </p:nvSpPr>
        <p:spPr>
          <a:xfrm>
            <a:off x="9351797" y="3657600"/>
            <a:ext cx="2117522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Editing, grading, motion graphics and sound — delivered platform-ready.</a:t>
            </a:r>
            <a:endParaRPr lang="en-US" sz="1050" dirty="0"/>
          </a:p>
        </p:txBody>
      </p:sp>
      <p:sp>
        <p:nvSpPr>
          <p:cNvPr id="33" name="Text 24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34" name="Text 25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35" name="Text 26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WHY_MARCOMNATION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3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Production-Grade Discipline, Applied Upstream.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02920" y="2148840"/>
            <a:ext cx="5455768" cy="1600200"/>
          </a:xfrm>
          <a:prstGeom prst="roundRect">
            <a:avLst>
              <a:gd name="adj" fmla="val 457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58952" y="2404872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marcom/icons/shield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571" y="2558491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350008"/>
            <a:ext cx="4267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know what actually works on set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463040" y="2898648"/>
            <a:ext cx="42670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agencies hand off production and hope. Our starting point is the hardest part to get right — everything else builds outward from there.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233008" y="2148840"/>
            <a:ext cx="5455768" cy="1600200"/>
          </a:xfrm>
          <a:prstGeom prst="roundRect">
            <a:avLst>
              <a:gd name="adj" fmla="val 457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489040" y="2404872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/home/claude/marcom/icons/link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2659" y="2558491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93128" y="2350008"/>
            <a:ext cx="4267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handoff risk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7193128" y="2898648"/>
            <a:ext cx="42670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in-house team accountable for the idea is accountable for delivering it — nothing gets lost in translation between departments.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502920" y="4005072"/>
            <a:ext cx="5455768" cy="1600200"/>
          </a:xfrm>
          <a:prstGeom prst="roundRect">
            <a:avLst>
              <a:gd name="adj" fmla="val 457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758952" y="4261104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2" descr="/home/claude/marcom/icons/trending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571" y="4414723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4206240"/>
            <a:ext cx="4267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trust record, not a pitch deck of promises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1463040" y="4754880"/>
            <a:ext cx="42670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50+ brands and repeat engagements across nine years — proof we follow through, not just a claim we make.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6233008" y="4005072"/>
            <a:ext cx="5455768" cy="1600200"/>
          </a:xfrm>
          <a:prstGeom prst="roundRect">
            <a:avLst>
              <a:gd name="adj" fmla="val 457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6489040" y="4261104"/>
            <a:ext cx="548640" cy="54864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3" descr="/home/claude/marcom/icons/zap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2659" y="4414723"/>
            <a:ext cx="241402" cy="24140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93128" y="4206240"/>
            <a:ext cx="4267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modern production speed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7193128" y="4754880"/>
            <a:ext cx="42670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AI-assisted tooling (incl. Veo 3) baked into the pipeline, for faster turnarounds without cutting craft.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system_inquiry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675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3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READY TO</a:t>
            </a:r>
            <a:endParaRPr lang="en-US" sz="33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33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ENGINEER?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502920" y="260604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50" i="1" dirty="0">
                <a:solidFill>
                  <a:srgbClr val="B9C0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"If you are looking for a team that combines technical expertise with creative vision, our systems are ready to adapt to your mission objectives."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02920" y="3520440"/>
            <a:ext cx="438912" cy="438912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marcom/icons/hom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15" y="3643335"/>
            <a:ext cx="193121" cy="1931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97280" y="3502152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 (HQ)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1097280" y="3739896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Seattle, WA, US   |   +1.425.847.9970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02920" y="4142232"/>
            <a:ext cx="438912" cy="438912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/home/claude/marcom/icons/hom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15" y="4265127"/>
            <a:ext cx="193121" cy="19312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097280" y="4123944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INDIA STUDIO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1097280" y="4361688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Delhi, IN   |   +91 91986 83854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502920" y="4764024"/>
            <a:ext cx="438912" cy="438912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home/claude/marcom/icons/mail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815" y="4886919"/>
            <a:ext cx="193121" cy="1931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097280" y="4745736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EMAIL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1097280" y="498348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marcomnationglobal@gmail.com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7818120" y="1051560"/>
            <a:ext cx="3870655" cy="3566160"/>
          </a:xfrm>
          <a:prstGeom prst="roundRect">
            <a:avLst>
              <a:gd name="adj" fmla="val 2051"/>
            </a:avLst>
          </a:prstGeom>
          <a:solidFill>
            <a:srgbClr val="0E0E10"/>
          </a:solidFill>
          <a:ln w="12700">
            <a:solidFill>
              <a:srgbClr val="E8ECEF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8138160" y="1371600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/home/claude/marcom/assets/logo-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1531620"/>
            <a:ext cx="274320" cy="1371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732520" y="1371600"/>
            <a:ext cx="26819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5F7F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8138160" y="2011680"/>
            <a:ext cx="3230575" cy="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6"/>
          <p:cNvSpPr/>
          <p:nvPr/>
        </p:nvSpPr>
        <p:spPr>
          <a:xfrm>
            <a:off x="8138160" y="2240280"/>
            <a:ext cx="323057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700" b="1" i="1" dirty="0">
                <a:solidFill>
                  <a:srgbClr val="E8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Pixels.</a:t>
            </a:r>
            <a:endParaRPr lang="en-US" sz="17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700" b="1" i="1" dirty="0">
                <a:solidFill>
                  <a:srgbClr val="E8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Stories.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8138160" y="3337560"/>
            <a:ext cx="3230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2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STATUS: OPTIMIZED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8138160" y="4114800"/>
            <a:ext cx="32305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369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Marcomnation. All rights reserved.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8488375" y="63550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SEATTLE, WA  //  NEW DELHI, IN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3317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LOG_ENTRY 01/2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651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ACT ONE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306324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Our Production Heritage.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02920" y="397764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Nine years of line-production delivery — on set, on time, on brand — for the names that top the charts and lead their categories.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502920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assets/logo-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662940"/>
            <a:ext cx="274320" cy="137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97280" y="5029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WHO_WE_ARE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A Studio Built on Execution.</a:t>
            </a:r>
            <a:endParaRPr lang="en-US" sz="24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Now Built for Ideas.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02920" y="214884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nine years, Marcomnation has operated as a line-production partner — engaged by brands and their agencies to turn an approved concept into a finished, broadcast-ready film. We don't originate the brief; we execute it, end to end, with an in-house crew, on set and in post.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02920" y="379476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discipline is the foundation for what we're building next: a creative practice that can originate the idea, not just deliver it — backed by a production engine that already works at scale.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46520" y="2148840"/>
            <a:ext cx="5242255" cy="4069080"/>
          </a:xfrm>
          <a:prstGeom prst="roundRect">
            <a:avLst>
              <a:gd name="adj" fmla="val 1798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icons/trending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560" y="2441448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178040" y="240487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SYSTEM.STATUS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766560" y="2926080"/>
            <a:ext cx="4602175" cy="0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766560" y="3063240"/>
            <a:ext cx="15544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135+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8321040" y="3063240"/>
            <a:ext cx="3047695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Line-production credits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766560" y="3840480"/>
            <a:ext cx="4602175" cy="0"/>
          </a:xfrm>
          <a:prstGeom prst="line">
            <a:avLst/>
          </a:prstGeom>
          <a:noFill/>
          <a:ln w="9525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766560" y="3840480"/>
            <a:ext cx="15544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50+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8321040" y="3840480"/>
            <a:ext cx="3047695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Brands served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766560" y="4617720"/>
            <a:ext cx="4602175" cy="0"/>
          </a:xfrm>
          <a:prstGeom prst="line">
            <a:avLst/>
          </a:prstGeom>
          <a:noFill/>
          <a:ln w="9525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766560" y="4617720"/>
            <a:ext cx="15544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9+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8321040" y="4617720"/>
            <a:ext cx="3047695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 in production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766560" y="5394960"/>
            <a:ext cx="4602175" cy="0"/>
          </a:xfrm>
          <a:prstGeom prst="line">
            <a:avLst/>
          </a:prstGeom>
          <a:noFill/>
          <a:ln w="9525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766560" y="5394960"/>
            <a:ext cx="1554480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20" name="Text 17"/>
          <p:cNvSpPr/>
          <p:nvPr/>
        </p:nvSpPr>
        <p:spPr>
          <a:xfrm>
            <a:off x="8321040" y="5394960"/>
            <a:ext cx="3047695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Studios — Seattle &amp; New Delhi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PRODUCTION_HERITAGE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A Track Record Built on Real Delivery.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02920" y="1298448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Music videos, TVCs, brand films and web series — line-produced end to end for category challengers and established global majors.</a:t>
            </a:r>
            <a:endParaRPr lang="en-US" sz="13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502920" y="1965960"/>
          <a:ext cx="667512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Shape 3"/>
          <p:cNvSpPr/>
          <p:nvPr/>
        </p:nvSpPr>
        <p:spPr>
          <a:xfrm>
            <a:off x="7452360" y="1965960"/>
            <a:ext cx="4236415" cy="1115568"/>
          </a:xfrm>
          <a:prstGeom prst="roundRect">
            <a:avLst>
              <a:gd name="adj" fmla="val 6557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653528" y="2167128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0" descr="/home/claude/marcom/icons/award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4346" y="2307946"/>
            <a:ext cx="221285" cy="2212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321040" y="2093976"/>
            <a:ext cx="323057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50+ Brands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8321040" y="2423160"/>
            <a:ext cx="3184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category challengers to established global majors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452360" y="3264408"/>
            <a:ext cx="4236415" cy="1115568"/>
          </a:xfrm>
          <a:prstGeom prst="roundRect">
            <a:avLst>
              <a:gd name="adj" fmla="val 6557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7653528" y="3465576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/home/claude/marcom/icons/music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4346" y="3606394"/>
            <a:ext cx="221285" cy="22128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21040" y="3392424"/>
            <a:ext cx="323057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 Music Videos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8321040" y="3721608"/>
            <a:ext cx="3184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chart-topping artists and major labels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7452360" y="4562856"/>
            <a:ext cx="4236415" cy="1115568"/>
          </a:xfrm>
          <a:prstGeom prst="roundRect">
            <a:avLst>
              <a:gd name="adj" fmla="val 6557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7653528" y="4764024"/>
            <a:ext cx="502920" cy="50292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2" descr="/home/claude/marcom/icons/globe_whi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4346" y="4904842"/>
            <a:ext cx="221285" cy="22128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321040" y="4690872"/>
            <a:ext cx="323057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Int'l Campaigns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8321040" y="5020056"/>
            <a:ext cx="318485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Produced and distributed across global markets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22" name="Text 16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23" name="Text 17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PRODUCTION_HERITAGE — ENTERTAINMENT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Line Production for the Names That Top the Charts.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02920" y="1298448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Engaged by artists, labels and production houses to execute music videos from set to screen.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14884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22376" y="236829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icons/music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2496312"/>
            <a:ext cx="201168" cy="2011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231343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 Kumar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325880" y="2633472"/>
            <a:ext cx="259781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Filhaal  |  Filhaal 2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316882" y="214884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36338" y="236829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home/claude/marcom/icons/music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354" y="2496312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139842" y="231343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 Yo Honey Singh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139842" y="266090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Boom Boom  |  Saiyaan Ji  |  Kanta Laga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130845" y="214884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350301" y="236829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marcom/icons/music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317" y="2496312"/>
            <a:ext cx="201168" cy="20116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953805" y="231343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Badshah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8953805" y="266090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Dill Ton Blaccck  |  Baawla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502920" y="361188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722376" y="383133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3" descr="/home/claude/marcom/icons/music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3959352"/>
            <a:ext cx="201168" cy="20116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25880" y="377647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Praak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1325880" y="412394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Mazaa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4316882" y="361188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4536338" y="383133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4" descr="/home/claude/marcom/icons/music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354" y="3959352"/>
            <a:ext cx="201168" cy="20116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139842" y="377647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Neha Kakkar</a:t>
            </a:r>
            <a:endParaRPr lang="en-US" sz="1400" dirty="0"/>
          </a:p>
        </p:txBody>
      </p:sp>
      <p:sp>
        <p:nvSpPr>
          <p:cNvPr id="29" name="Text 22"/>
          <p:cNvSpPr/>
          <p:nvPr/>
        </p:nvSpPr>
        <p:spPr>
          <a:xfrm>
            <a:off x="5139842" y="412394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Taaron Ke Shehar  |  Aur Pyaar Karna Hai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8130845" y="361188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8350301" y="383133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5" descr="/home/claude/marcom/icons/music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317" y="3959352"/>
            <a:ext cx="201168" cy="20116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953805" y="377647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Harrdy Sandhu</a:t>
            </a:r>
            <a:endParaRPr lang="en-US" sz="1400" dirty="0"/>
          </a:p>
        </p:txBody>
      </p:sp>
      <p:sp>
        <p:nvSpPr>
          <p:cNvPr id="34" name="Text 26"/>
          <p:cNvSpPr/>
          <p:nvPr/>
        </p:nvSpPr>
        <p:spPr>
          <a:xfrm>
            <a:off x="8953805" y="412394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Titliaan Warga</a:t>
            </a:r>
            <a:endParaRPr lang="en-US" sz="1050" dirty="0"/>
          </a:p>
        </p:txBody>
      </p:sp>
      <p:sp>
        <p:nvSpPr>
          <p:cNvPr id="35" name="Text 27"/>
          <p:cNvSpPr/>
          <p:nvPr/>
        </p:nvSpPr>
        <p:spPr>
          <a:xfrm>
            <a:off x="502920" y="521208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B9C0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+ 17 additional music video productions across major labels and artists</a:t>
            </a:r>
            <a:endParaRPr lang="en-US" sz="1250" dirty="0"/>
          </a:p>
        </p:txBody>
      </p:sp>
      <p:sp>
        <p:nvSpPr>
          <p:cNvPr id="36" name="Text 28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37" name="Text 29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38" name="Text 30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PRODUCTION_HERITAGE — BRAND CAMPAIGNS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2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Line-Production Partner to Category Leaders.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02920" y="1298448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Concepts developed by brands and their agencies of record — produced end to end by our in-house crews.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14884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22376" y="236829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icons/briefcas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2496312"/>
            <a:ext cx="201168" cy="2011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231343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M&amp;S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325880" y="266090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40+ campaign films across retail &amp; lifestyle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316882" y="214884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36338" y="236829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home/claude/marcom/icons/briefcas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354" y="2496312"/>
            <a:ext cx="201168" cy="20116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139842" y="231343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Mamaearth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139842" y="266090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&amp; brand storytelling films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130845" y="214884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350301" y="236829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/home/claude/marcom/icons/briefcas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317" y="2496312"/>
            <a:ext cx="201168" cy="20116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953805" y="231343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Urban Company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8953805" y="266090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Multi-market campaigns incl. UAE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502920" y="361188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722376" y="383133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3" descr="/home/claude/marcom/icons/briefcas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3959352"/>
            <a:ext cx="201168" cy="20116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25880" y="377647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Maruti / NEXA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1325880" y="412394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TVCs &amp; brand launch films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4316882" y="361188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4536338" y="383133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Image 4" descr="/home/claude/marcom/icons/briefcas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4354" y="3959352"/>
            <a:ext cx="201168" cy="20116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139842" y="377647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Panasonic</a:t>
            </a:r>
            <a:endParaRPr lang="en-US" sz="1400" dirty="0"/>
          </a:p>
        </p:txBody>
      </p:sp>
      <p:sp>
        <p:nvSpPr>
          <p:cNvPr id="29" name="Text 22"/>
          <p:cNvSpPr/>
          <p:nvPr/>
        </p:nvSpPr>
        <p:spPr>
          <a:xfrm>
            <a:off x="5139842" y="412394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Multi-year brand &amp; festive campaigns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8130845" y="3611880"/>
            <a:ext cx="3557930" cy="1207008"/>
          </a:xfrm>
          <a:prstGeom prst="roundRect">
            <a:avLst>
              <a:gd name="adj" fmla="val 6061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8350301" y="3831336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5" descr="/home/claude/marcom/icons/briefcas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317" y="3959352"/>
            <a:ext cx="201168" cy="20116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953805" y="3776472"/>
            <a:ext cx="259781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MotoCorp</a:t>
            </a:r>
            <a:endParaRPr lang="en-US" sz="1400" dirty="0"/>
          </a:p>
        </p:txBody>
      </p:sp>
      <p:sp>
        <p:nvSpPr>
          <p:cNvPr id="34" name="Text 26"/>
          <p:cNvSpPr/>
          <p:nvPr/>
        </p:nvSpPr>
        <p:spPr>
          <a:xfrm>
            <a:off x="8953805" y="4123944"/>
            <a:ext cx="259781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FIFA U-17 World Cup campaign &amp; more</a:t>
            </a:r>
            <a:endParaRPr lang="en-US" sz="1050" dirty="0"/>
          </a:p>
        </p:txBody>
      </p:sp>
      <p:sp>
        <p:nvSpPr>
          <p:cNvPr id="35" name="Text 27"/>
          <p:cNvSpPr/>
          <p:nvPr/>
        </p:nvSpPr>
        <p:spPr>
          <a:xfrm>
            <a:off x="502920" y="521208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ADDITIONAL ROSTER</a:t>
            </a:r>
            <a:endParaRPr lang="en-US" sz="950" dirty="0"/>
          </a:p>
        </p:txBody>
      </p:sp>
      <p:sp>
        <p:nvSpPr>
          <p:cNvPr id="36" name="Text 28"/>
          <p:cNvSpPr/>
          <p:nvPr/>
        </p:nvSpPr>
        <p:spPr>
          <a:xfrm>
            <a:off x="502920" y="5486400"/>
            <a:ext cx="111858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B9C0C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Adidas   ·   Ford   ·   Britannia   ·   Shell   ·   Apollo Tyres   ·   Renault   ·   TVS   ·   MRF   ·   Complan</a:t>
            </a:r>
            <a:endParaRPr lang="en-US" sz="1250" dirty="0"/>
          </a:p>
        </p:txBody>
      </p:sp>
      <p:sp>
        <p:nvSpPr>
          <p:cNvPr id="37" name="Text 29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38" name="Text 30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39" name="Text 31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ANALYSIS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What Nine Years of Line Production Taught Us.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1828800"/>
            <a:ext cx="11185855" cy="1298448"/>
          </a:xfrm>
          <a:prstGeom prst="roundRect">
            <a:avLst>
              <a:gd name="adj" fmla="val 5634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148840"/>
            <a:ext cx="658368" cy="65836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marcom/icons/eye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583" y="2333183"/>
            <a:ext cx="289682" cy="2896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27504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2194560" y="1975104"/>
            <a:ext cx="4206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understand what survives contact with a shoot.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583680" y="2011680"/>
            <a:ext cx="0" cy="932688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858000" y="1975104"/>
            <a:ext cx="460217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Ideas that look great on a slide don't always work on set. We've learned which ones hold up — and how to protect a concept from budget, weather and schedule.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02920" y="3310128"/>
            <a:ext cx="11185855" cy="1298448"/>
          </a:xfrm>
          <a:prstGeom prst="roundRect">
            <a:avLst>
              <a:gd name="adj" fmla="val 5634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77240" y="3630168"/>
            <a:ext cx="658368" cy="65836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/home/claude/marcom/icons/repeat_wh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583" y="3814511"/>
            <a:ext cx="289682" cy="28968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45920" y="3730752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2194560" y="3456432"/>
            <a:ext cx="4206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We've earned repeat trust, at scale.</a:t>
            </a:r>
            <a:endParaRPr lang="en-US" sz="1500" dirty="0"/>
          </a:p>
        </p:txBody>
      </p:sp>
      <p:sp>
        <p:nvSpPr>
          <p:cNvPr id="16" name="Shape 12"/>
          <p:cNvSpPr/>
          <p:nvPr/>
        </p:nvSpPr>
        <p:spPr>
          <a:xfrm>
            <a:off x="6583680" y="3493008"/>
            <a:ext cx="0" cy="932688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6858000" y="3456432"/>
            <a:ext cx="460217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Being re-engaged across 135+ productions by the same brands and labels is a track record of reliability, not a claim — it's what agencies of record stake their name on.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502920" y="4791456"/>
            <a:ext cx="11185855" cy="1298448"/>
          </a:xfrm>
          <a:prstGeom prst="roundRect">
            <a:avLst>
              <a:gd name="adj" fmla="val 5634"/>
            </a:avLst>
          </a:prstGeom>
          <a:solidFill>
            <a:srgbClr val="121214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777240" y="5111496"/>
            <a:ext cx="658368" cy="658368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/home/claude/marcom/icons/layers_wh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583" y="5295839"/>
            <a:ext cx="289682" cy="28968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645920" y="521208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000" dirty="0"/>
          </a:p>
        </p:txBody>
      </p:sp>
      <p:sp>
        <p:nvSpPr>
          <p:cNvPr id="22" name="Text 17"/>
          <p:cNvSpPr/>
          <p:nvPr/>
        </p:nvSpPr>
        <p:spPr>
          <a:xfrm>
            <a:off x="2194560" y="4937760"/>
            <a:ext cx="4206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run the full production pipeline in-house.</a:t>
            </a:r>
            <a:endParaRPr lang="en-US" sz="1500" dirty="0"/>
          </a:p>
        </p:txBody>
      </p:sp>
      <p:sp>
        <p:nvSpPr>
          <p:cNvPr id="23" name="Shape 18"/>
          <p:cNvSpPr/>
          <p:nvPr/>
        </p:nvSpPr>
        <p:spPr>
          <a:xfrm>
            <a:off x="6583680" y="4974336"/>
            <a:ext cx="0" cy="932688"/>
          </a:xfrm>
          <a:prstGeom prst="line">
            <a:avLst/>
          </a:prstGeom>
          <a:noFill/>
          <a:ln w="12700">
            <a:solidFill>
              <a:srgbClr val="2A2C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19"/>
          <p:cNvSpPr/>
          <p:nvPr/>
        </p:nvSpPr>
        <p:spPr>
          <a:xfrm>
            <a:off x="6858000" y="4937760"/>
            <a:ext cx="460217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Cinematography, AI-assisted production, color, motion graphics and sound all live under one roof — the exact muscle a creative idea needs to become real.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26" name="Text 21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27" name="Text 22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3317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LOG_ENTRY 02/2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651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ACT TWO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306324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Our Agency Future.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02920" y="397764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chapter: applying nine years of production discipline upstream — to the idea itself.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02920" y="502920"/>
            <a:ext cx="457200" cy="457200"/>
          </a:xfrm>
          <a:prstGeom prst="ellipse">
            <a:avLst/>
          </a:prstGeom>
          <a:solidFill>
            <a:srgbClr val="0E0E10"/>
          </a:solidFill>
          <a:ln w="15875">
            <a:solidFill>
              <a:srgbClr val="E8ECE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/home/claude/marcom/assets/logo-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662940"/>
            <a:ext cx="274320" cy="1371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97280" y="5029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THE_EVOLUTION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2000"/>
              </a:lnSpc>
              <a:buNone/>
            </a:pPr>
            <a:r>
              <a:rPr lang="en-US" sz="2400" b="1" dirty="0">
                <a:solidFill>
                  <a:srgbClr val="F5F7FA"/>
                </a:solidFill>
                <a:latin typeface="Nasalization" pitchFamily="34" charset="0"/>
                <a:ea typeface="Nasalization" pitchFamily="34" charset="-122"/>
                <a:cs typeface="Nasalization" pitchFamily="34" charset="-120"/>
              </a:rPr>
              <a:t>Moving From Execution to Ideation.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02920" y="129844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nine years, someone else wrote the brief and we made it real. We're building a creative practice on top of that foundation — starting from where we're strongest.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2331720"/>
            <a:ext cx="5410048" cy="3749040"/>
          </a:xfrm>
          <a:prstGeom prst="roundRect">
            <a:avLst>
              <a:gd name="adj" fmla="val 1951"/>
            </a:avLst>
          </a:prstGeom>
          <a:solidFill>
            <a:srgbClr val="0E0E10"/>
          </a:solidFill>
          <a:ln w="12700">
            <a:solidFill>
              <a:srgbClr val="2A2C30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2606040"/>
            <a:ext cx="4769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9BA3A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THEN — LINE PRODUCTION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3255264"/>
            <a:ext cx="82296" cy="82296"/>
          </a:xfrm>
          <a:prstGeom prst="ellipse">
            <a:avLst/>
          </a:prstGeom>
          <a:solidFill>
            <a:srgbClr val="6369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51560" y="3058160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 arrives already written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22960" y="3913632"/>
            <a:ext cx="82296" cy="82296"/>
          </a:xfrm>
          <a:prstGeom prst="ellipse">
            <a:avLst/>
          </a:prstGeom>
          <a:solidFill>
            <a:srgbClr val="6369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51560" y="3716528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execute: shoot, edit, deliver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22960" y="4572000"/>
            <a:ext cx="82296" cy="82296"/>
          </a:xfrm>
          <a:prstGeom prst="ellipse">
            <a:avLst/>
          </a:prstGeom>
          <a:solidFill>
            <a:srgbClr val="6369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51560" y="4374896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= on-time, on-budget, on-brand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2960" y="5230368"/>
            <a:ext cx="82296" cy="82296"/>
          </a:xfrm>
          <a:prstGeom prst="ellipse">
            <a:avLst/>
          </a:prstGeom>
          <a:solidFill>
            <a:srgbClr val="63696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51560" y="5033264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9BA3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engagement, one deliverable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278728" y="2331720"/>
            <a:ext cx="5410048" cy="3749040"/>
          </a:xfrm>
          <a:prstGeom prst="roundRect">
            <a:avLst>
              <a:gd name="adj" fmla="val 1951"/>
            </a:avLst>
          </a:prstGeom>
          <a:solidFill>
            <a:srgbClr val="121214"/>
          </a:solidFill>
          <a:ln w="12700">
            <a:solidFill>
              <a:srgbClr val="E8ECEF"/>
            </a:solidFill>
            <a:prstDash val="solid"/>
          </a:ln>
          <a:effectLst>
            <a:outerShdw blurRad="1016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98768" y="2606040"/>
            <a:ext cx="47699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8EC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NOW — IN DEVELOPMENT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98768" y="3255264"/>
            <a:ext cx="82296" cy="82296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827368" y="3058160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Building capability to shape the brief itself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598768" y="3913632"/>
            <a:ext cx="82296" cy="82296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827368" y="3716528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Concepting, scripting and strategy alongside execution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598768" y="4572000"/>
            <a:ext cx="82296" cy="82296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827368" y="4374896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Success = an idea that performs, delivered flawlessly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598768" y="5230368"/>
            <a:ext cx="82296" cy="82296"/>
          </a:xfrm>
          <a:prstGeom prst="ellipse">
            <a:avLst/>
          </a:prstGeom>
          <a:solidFill>
            <a:srgbClr val="E8ECE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827368" y="5033264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5F7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accountable partner, start to finish</a:t>
            </a:r>
            <a:endParaRPr lang="en-US" sz="1250" dirty="0"/>
          </a:p>
        </p:txBody>
      </p:sp>
      <p:pic>
        <p:nvPicPr>
          <p:cNvPr id="25" name="Image 0" descr="/home/claude/marcom/icons/arrowrigh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832" y="4078224"/>
            <a:ext cx="256032" cy="256032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502920" y="6510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kern="0" spc="1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MARCOMNATION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3809848" y="651052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kern="0" spc="10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PRODUCTION.HERITAGE.LOG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10774375" y="651052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3696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1372</Words>
  <Application>Microsoft Macintosh PowerPoint</Application>
  <PresentationFormat>Widescreen</PresentationFormat>
  <Paragraphs>235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Courier New</vt:lpstr>
      <vt:lpstr>Nasalization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DEVESH JOSHI</cp:lastModifiedBy>
  <cp:revision>2</cp:revision>
  <dcterms:created xsi:type="dcterms:W3CDTF">2026-08-06T18:58:20Z</dcterms:created>
  <dcterms:modified xsi:type="dcterms:W3CDTF">2026-08-06T19:02:18Z</dcterms:modified>
</cp:coreProperties>
</file>